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413" r:id="rId4"/>
  </p:sldMasterIdLst>
  <p:notesMasterIdLst>
    <p:notesMasterId r:id="rId15"/>
  </p:notesMasterIdLst>
  <p:handoutMasterIdLst>
    <p:handoutMasterId r:id="rId16"/>
  </p:handoutMasterIdLst>
  <p:sldIdLst>
    <p:sldId id="1021" r:id="rId5"/>
    <p:sldId id="1015" r:id="rId6"/>
    <p:sldId id="1016" r:id="rId7"/>
    <p:sldId id="1017" r:id="rId8"/>
    <p:sldId id="1023" r:id="rId9"/>
    <p:sldId id="1019" r:id="rId10"/>
    <p:sldId id="1020" r:id="rId11"/>
    <p:sldId id="1024" r:id="rId12"/>
    <p:sldId id="1025" r:id="rId13"/>
    <p:sldId id="1022" r:id="rId14"/>
  </p:sldIdLst>
  <p:sldSz cx="9144000" cy="6858000" type="screen4x3"/>
  <p:notesSz cx="9926638" cy="67976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b="1" i="1" kern="1200">
        <a:solidFill>
          <a:schemeClr val="tx1"/>
        </a:solidFill>
        <a:latin typeface="Times"/>
        <a:ea typeface="MS PGothic"/>
        <a:cs typeface="MS PGothic"/>
      </a:defRPr>
    </a:lvl1pPr>
    <a:lvl2pPr marL="457200" algn="l" rtl="0" fontAlgn="base">
      <a:spcBef>
        <a:spcPct val="0"/>
      </a:spcBef>
      <a:spcAft>
        <a:spcPct val="0"/>
      </a:spcAft>
      <a:defRPr sz="2800" b="1" i="1" kern="1200">
        <a:solidFill>
          <a:schemeClr val="tx1"/>
        </a:solidFill>
        <a:latin typeface="Times"/>
        <a:ea typeface="MS PGothic"/>
        <a:cs typeface="MS PGothic"/>
      </a:defRPr>
    </a:lvl2pPr>
    <a:lvl3pPr marL="914400" algn="l" rtl="0" fontAlgn="base">
      <a:spcBef>
        <a:spcPct val="0"/>
      </a:spcBef>
      <a:spcAft>
        <a:spcPct val="0"/>
      </a:spcAft>
      <a:defRPr sz="2800" b="1" i="1" kern="1200">
        <a:solidFill>
          <a:schemeClr val="tx1"/>
        </a:solidFill>
        <a:latin typeface="Times"/>
        <a:ea typeface="MS PGothic"/>
        <a:cs typeface="MS PGothic"/>
      </a:defRPr>
    </a:lvl3pPr>
    <a:lvl4pPr marL="1371600" algn="l" rtl="0" fontAlgn="base">
      <a:spcBef>
        <a:spcPct val="0"/>
      </a:spcBef>
      <a:spcAft>
        <a:spcPct val="0"/>
      </a:spcAft>
      <a:defRPr sz="2800" b="1" i="1" kern="1200">
        <a:solidFill>
          <a:schemeClr val="tx1"/>
        </a:solidFill>
        <a:latin typeface="Times"/>
        <a:ea typeface="MS PGothic"/>
        <a:cs typeface="MS PGothic"/>
      </a:defRPr>
    </a:lvl4pPr>
    <a:lvl5pPr marL="1828800" algn="l" rtl="0" fontAlgn="base">
      <a:spcBef>
        <a:spcPct val="0"/>
      </a:spcBef>
      <a:spcAft>
        <a:spcPct val="0"/>
      </a:spcAft>
      <a:defRPr sz="2800" b="1" i="1" kern="1200">
        <a:solidFill>
          <a:schemeClr val="tx1"/>
        </a:solidFill>
        <a:latin typeface="Times"/>
        <a:ea typeface="MS PGothic"/>
        <a:cs typeface="MS PGothic"/>
      </a:defRPr>
    </a:lvl5pPr>
    <a:lvl6pPr marL="2286000" algn="l" defTabSz="914400" rtl="0" eaLnBrk="1" latinLnBrk="0" hangingPunct="1">
      <a:defRPr sz="2800" b="1" i="1" kern="1200">
        <a:solidFill>
          <a:schemeClr val="tx1"/>
        </a:solidFill>
        <a:latin typeface="Times"/>
        <a:ea typeface="MS PGothic"/>
        <a:cs typeface="MS PGothic"/>
      </a:defRPr>
    </a:lvl6pPr>
    <a:lvl7pPr marL="2743200" algn="l" defTabSz="914400" rtl="0" eaLnBrk="1" latinLnBrk="0" hangingPunct="1">
      <a:defRPr sz="2800" b="1" i="1" kern="1200">
        <a:solidFill>
          <a:schemeClr val="tx1"/>
        </a:solidFill>
        <a:latin typeface="Times"/>
        <a:ea typeface="MS PGothic"/>
        <a:cs typeface="MS PGothic"/>
      </a:defRPr>
    </a:lvl7pPr>
    <a:lvl8pPr marL="3200400" algn="l" defTabSz="914400" rtl="0" eaLnBrk="1" latinLnBrk="0" hangingPunct="1">
      <a:defRPr sz="2800" b="1" i="1" kern="1200">
        <a:solidFill>
          <a:schemeClr val="tx1"/>
        </a:solidFill>
        <a:latin typeface="Times"/>
        <a:ea typeface="MS PGothic"/>
        <a:cs typeface="MS PGothic"/>
      </a:defRPr>
    </a:lvl8pPr>
    <a:lvl9pPr marL="3657600" algn="l" defTabSz="914400" rtl="0" eaLnBrk="1" latinLnBrk="0" hangingPunct="1">
      <a:defRPr sz="2800" b="1" i="1" kern="1200">
        <a:solidFill>
          <a:schemeClr val="tx1"/>
        </a:solidFill>
        <a:latin typeface="Times"/>
        <a:ea typeface="MS PGothic"/>
        <a:cs typeface="MS PGothic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76C1"/>
    <a:srgbClr val="006BB7"/>
    <a:srgbClr val="1580C1"/>
    <a:srgbClr val="1581C2"/>
    <a:srgbClr val="1888CE"/>
    <a:srgbClr val="0271C6"/>
    <a:srgbClr val="0088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82" autoAdjust="0"/>
    <p:restoredTop sz="68389" autoAdjust="0"/>
  </p:normalViewPr>
  <p:slideViewPr>
    <p:cSldViewPr>
      <p:cViewPr varScale="1">
        <p:scale>
          <a:sx n="48" d="100"/>
          <a:sy n="48" d="100"/>
        </p:scale>
        <p:origin x="1672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 i="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1338" y="0"/>
            <a:ext cx="430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 i="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 i="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1338" y="6456363"/>
            <a:ext cx="430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 i="0">
                <a:latin typeface="Times" charset="0"/>
                <a:ea typeface="MS PGothic" charset="-128"/>
                <a:cs typeface="MS PGothic" charset="-128"/>
              </a:defRPr>
            </a:lvl1pPr>
          </a:lstStyle>
          <a:p>
            <a:pPr>
              <a:defRPr/>
            </a:pPr>
            <a:fld id="{6FCFA6A2-9200-4567-80D0-769817C735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3415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 i="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 i="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188" y="3228975"/>
            <a:ext cx="7942262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 i="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 i="0">
                <a:latin typeface="Times" charset="0"/>
                <a:ea typeface="MS PGothic" charset="-128"/>
                <a:cs typeface="MS PGothic" charset="-128"/>
              </a:defRPr>
            </a:lvl1pPr>
          </a:lstStyle>
          <a:p>
            <a:pPr>
              <a:defRPr/>
            </a:pPr>
            <a:fld id="{68305DC9-B8AD-4D41-9358-7CB9E4D9EB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7688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charset="-128"/>
        <a:cs typeface="MS PGothic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charset="-128"/>
        <a:cs typeface="MS PGothic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charset="-128"/>
        <a:cs typeface="MS PGothic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charset="-128"/>
        <a:cs typeface="MS PGothic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MS PGothic" charset="-128"/>
        <a:cs typeface="MS PGothic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Introduction to Students – </a:t>
            </a:r>
          </a:p>
          <a:p>
            <a:endParaRPr lang="en-GB" dirty="0"/>
          </a:p>
          <a:p>
            <a:r>
              <a:rPr lang="en-GB" dirty="0"/>
              <a:t>We</a:t>
            </a:r>
            <a:r>
              <a:rPr lang="en-GB" baseline="0" dirty="0"/>
              <a:t> are going to think about asthma today. </a:t>
            </a:r>
          </a:p>
          <a:p>
            <a:endParaRPr lang="en-GB" baseline="0" dirty="0"/>
          </a:p>
          <a:p>
            <a:r>
              <a:rPr lang="en-GB" baseline="0" dirty="0"/>
              <a:t>I/we will tell you some facts about asthma, and show you a couple of video clips.</a:t>
            </a:r>
          </a:p>
          <a:p>
            <a:endParaRPr lang="en-GB" baseline="0" dirty="0"/>
          </a:p>
          <a:p>
            <a:r>
              <a:rPr lang="en-GB" baseline="0" dirty="0"/>
              <a:t>I/we will explain how to take asthma medication or how to help your friend if they have asthma. (Posters will be up in the school) </a:t>
            </a:r>
          </a:p>
          <a:p>
            <a:endParaRPr lang="en-GB" baseline="0" dirty="0"/>
          </a:p>
          <a:p>
            <a:r>
              <a:rPr lang="en-GB" baseline="0" dirty="0"/>
              <a:t>I/We will tell you about how your school cares for students with asthma. ( Care Plan and easy access to inhalers and spacers)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305DC9-B8AD-4D41-9358-7CB9E4D9EB59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86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/>
              <a:t>Ask for a show of hands if you know someone with asthma or if you have asthma…</a:t>
            </a:r>
          </a:p>
          <a:p>
            <a:endParaRPr lang="en-GB" baseline="0" dirty="0"/>
          </a:p>
          <a:p>
            <a:r>
              <a:rPr lang="en-GB" baseline="0" dirty="0"/>
              <a:t>Tell them how many children in the UK have asthma and how many in their school. </a:t>
            </a:r>
          </a:p>
          <a:p>
            <a:endParaRPr lang="en-GB" baseline="0" dirty="0"/>
          </a:p>
          <a:p>
            <a:r>
              <a:rPr lang="en-GB" baseline="0" dirty="0"/>
              <a:t>Explain asthma is a very common condition that effects a lot of people young and old, you cannot ‘catch’ asthma but you can help your friends if they have asthma.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305DC9-B8AD-4D41-9358-7CB9E4D9EB5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746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 cannot catch asthma – </a:t>
            </a:r>
          </a:p>
          <a:p>
            <a:endParaRPr lang="en-GB" dirty="0"/>
          </a:p>
          <a:p>
            <a:r>
              <a:rPr lang="en-GB" dirty="0"/>
              <a:t>If your parents have asthma you are more likely</a:t>
            </a:r>
            <a:r>
              <a:rPr lang="en-GB" baseline="0" dirty="0"/>
              <a:t> to </a:t>
            </a:r>
            <a:r>
              <a:rPr lang="en-GB" baseline="0"/>
              <a:t>have it</a:t>
            </a:r>
          </a:p>
          <a:p>
            <a:endParaRPr lang="en-GB"/>
          </a:p>
          <a:p>
            <a:r>
              <a:rPr lang="en-GB" dirty="0"/>
              <a:t>Niall Horan (one direction) – incorrectly using his inhaler without a spacer! </a:t>
            </a:r>
          </a:p>
          <a:p>
            <a:endParaRPr lang="en-GB" dirty="0"/>
          </a:p>
          <a:p>
            <a:r>
              <a:rPr lang="en-GB" dirty="0"/>
              <a:t>David Beckham</a:t>
            </a:r>
          </a:p>
          <a:p>
            <a:endParaRPr lang="en-GB" dirty="0"/>
          </a:p>
          <a:p>
            <a:r>
              <a:rPr lang="en-GB" dirty="0"/>
              <a:t>Rebecca </a:t>
            </a:r>
            <a:r>
              <a:rPr lang="en-GB" dirty="0" err="1"/>
              <a:t>Adlington</a:t>
            </a:r>
            <a:r>
              <a:rPr lang="en-GB" dirty="0"/>
              <a:t> (Olympic gold </a:t>
            </a:r>
            <a:r>
              <a:rPr lang="en-GB" dirty="0" err="1"/>
              <a:t>medalist</a:t>
            </a:r>
            <a:r>
              <a:rPr lang="en-GB" dirty="0"/>
              <a:t> (swimmer)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305DC9-B8AD-4D41-9358-7CB9E4D9EB5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844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do you know if you or your friends asthma is getting worse? Coughing</a:t>
            </a:r>
            <a:r>
              <a:rPr lang="en-GB" baseline="0" dirty="0"/>
              <a:t> /wheezing/Difficulty in breathing</a:t>
            </a:r>
            <a:endParaRPr lang="en-GB" dirty="0"/>
          </a:p>
          <a:p>
            <a:endParaRPr lang="en-GB" dirty="0"/>
          </a:p>
          <a:p>
            <a:r>
              <a:rPr lang="en-GB" dirty="0">
                <a:effectLst/>
              </a:rPr>
              <a:t>You are having an asthma attack if your asthma symptoms are getting worse and they do not go away when you use your </a:t>
            </a:r>
            <a:r>
              <a:rPr lang="en-GB" b="1" dirty="0">
                <a:effectLst/>
              </a:rPr>
              <a:t>blue reliever </a:t>
            </a:r>
            <a:r>
              <a:rPr lang="en-GB" dirty="0">
                <a:effectLst/>
              </a:rPr>
              <a:t>or they return within minutes to hours after using it.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eaLnBrk="1" hangingPunct="1"/>
            <a:r>
              <a:rPr lang="en-US" altLang="en-US" sz="1200" dirty="0">
                <a:solidFill>
                  <a:srgbClr val="262626"/>
                </a:solidFill>
              </a:rPr>
              <a:t>The brown inhaler is a </a:t>
            </a:r>
            <a:r>
              <a:rPr lang="en-US" altLang="en-US" sz="1200" b="1" dirty="0">
                <a:solidFill>
                  <a:srgbClr val="262626"/>
                </a:solidFill>
              </a:rPr>
              <a:t>PREVENTER!</a:t>
            </a:r>
            <a:r>
              <a:rPr lang="en-US" altLang="en-US" sz="1200" dirty="0">
                <a:solidFill>
                  <a:srgbClr val="262626"/>
                </a:solidFill>
              </a:rPr>
              <a:t>. This is used every day </a:t>
            </a:r>
          </a:p>
          <a:p>
            <a:pPr eaLnBrk="1" hangingPunct="1"/>
            <a:endParaRPr lang="en-US" altLang="en-US" sz="1200" dirty="0">
              <a:solidFill>
                <a:srgbClr val="262626"/>
              </a:solidFill>
            </a:endParaRPr>
          </a:p>
          <a:p>
            <a:pPr eaLnBrk="1" hangingPunct="1"/>
            <a:r>
              <a:rPr lang="en-US" altLang="en-US" sz="1200" dirty="0">
                <a:solidFill>
                  <a:srgbClr val="262626"/>
                </a:solidFill>
              </a:rPr>
              <a:t>help prevent future asthma attacks.</a:t>
            </a:r>
          </a:p>
          <a:p>
            <a:pPr eaLnBrk="1" hangingPunct="1"/>
            <a:endParaRPr lang="en-US" altLang="en-US" sz="1200" dirty="0">
              <a:solidFill>
                <a:srgbClr val="262626"/>
              </a:solidFill>
            </a:endParaRPr>
          </a:p>
          <a:p>
            <a:pPr eaLnBrk="1" hangingPunct="1"/>
            <a:r>
              <a:rPr lang="en-US" altLang="en-US" sz="1200" dirty="0">
                <a:solidFill>
                  <a:srgbClr val="262626"/>
                </a:solidFill>
              </a:rPr>
              <a:t>The brown inhalers should NOT be used in asthma attacks!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305DC9-B8AD-4D41-9358-7CB9E4D9EB5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73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Clip one – Why Use a</a:t>
            </a:r>
            <a:r>
              <a:rPr lang="en-GB" baseline="0" dirty="0"/>
              <a:t> spacer </a:t>
            </a:r>
          </a:p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305DC9-B8AD-4D41-9358-7CB9E4D9EB5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293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305DC9-B8AD-4D41-9358-7CB9E4D9EB5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770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bannerback.jpg"/>
          <p:cNvPicPr>
            <a:picLocks noChangeAspect="1"/>
          </p:cNvPicPr>
          <p:nvPr userDrawn="1"/>
        </p:nvPicPr>
        <p:blipFill>
          <a:blip r:embed="rId2"/>
          <a:srcRect r="20531" b="231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 descr="WH-Trust-logo_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591175" y="381000"/>
            <a:ext cx="3324225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Whittington_logo whiteout.eps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153400" y="5257800"/>
            <a:ext cx="77152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6"/>
          <p:cNvSpPr>
            <a:spLocks noGrp="1" noChangeArrowheads="1"/>
          </p:cNvSpPr>
          <p:nvPr>
            <p:ph type="ctrTitle" sz="quarter"/>
          </p:nvPr>
        </p:nvSpPr>
        <p:spPr bwMode="white">
          <a:xfrm>
            <a:off x="685800" y="2209800"/>
            <a:ext cx="7772400" cy="1470025"/>
          </a:xfrm>
        </p:spPr>
        <p:txBody>
          <a:bodyPr/>
          <a:lstStyle>
            <a:lvl1pPr algn="ctr">
              <a:defRPr sz="28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bannerback.jpg"/>
          <p:cNvPicPr>
            <a:picLocks noChangeAspect="1"/>
          </p:cNvPicPr>
          <p:nvPr userDrawn="1"/>
        </p:nvPicPr>
        <p:blipFill>
          <a:blip r:embed="rId2"/>
          <a:srcRect r="20531" b="86478"/>
          <a:stretch>
            <a:fillRect/>
          </a:stretch>
        </p:blipFill>
        <p:spPr bwMode="auto">
          <a:xfrm>
            <a:off x="0" y="0"/>
            <a:ext cx="91440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Whittington_logo.jpg"/>
          <p:cNvPicPr>
            <a:picLocks noChangeAspect="1"/>
          </p:cNvPicPr>
          <p:nvPr userDrawn="1"/>
        </p:nvPicPr>
        <p:blipFill>
          <a:blip r:embed="rId3"/>
          <a:srcRect l="59810"/>
          <a:stretch>
            <a:fillRect/>
          </a:stretch>
        </p:blipFill>
        <p:spPr bwMode="auto">
          <a:xfrm>
            <a:off x="8075613" y="5292725"/>
            <a:ext cx="839787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 descr="WH-Trust-logo_white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591175" y="381000"/>
            <a:ext cx="3324225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2" name="Rectangle 16"/>
          <p:cNvSpPr>
            <a:spLocks noGrp="1" noChangeArrowheads="1"/>
          </p:cNvSpPr>
          <p:nvPr>
            <p:ph type="ctrTitle" sz="quarter"/>
          </p:nvPr>
        </p:nvSpPr>
        <p:spPr bwMode="white">
          <a:xfrm>
            <a:off x="323850" y="1628775"/>
            <a:ext cx="7772400" cy="1470025"/>
          </a:xfrm>
        </p:spPr>
        <p:txBody>
          <a:bodyPr/>
          <a:lstStyle>
            <a:lvl1pPr>
              <a:defRPr sz="2800">
                <a:solidFill>
                  <a:srgbClr val="1888CE"/>
                </a:solidFill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9233" name="Rectangle 17"/>
          <p:cNvSpPr>
            <a:spLocks noGrp="1" noChangeArrowheads="1"/>
          </p:cNvSpPr>
          <p:nvPr>
            <p:ph type="subTitle" sz="quarter" idx="1"/>
          </p:nvPr>
        </p:nvSpPr>
        <p:spPr bwMode="white">
          <a:xfrm>
            <a:off x="323850" y="3284538"/>
            <a:ext cx="6400800" cy="2736850"/>
          </a:xfrm>
        </p:spPr>
        <p:txBody>
          <a:bodyPr/>
          <a:lstStyle>
            <a:lvl1pPr marL="0" indent="0">
              <a:buFontTx/>
              <a:buNone/>
              <a:defRPr b="1"/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bannerback.jpg"/>
          <p:cNvPicPr>
            <a:picLocks noChangeAspect="1"/>
          </p:cNvPicPr>
          <p:nvPr userDrawn="1"/>
        </p:nvPicPr>
        <p:blipFill>
          <a:blip r:embed="rId2"/>
          <a:srcRect r="20531" b="231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WH-Trust-logo_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591175" y="381000"/>
            <a:ext cx="3324225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Whittington_logo whiteout.eps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8153400" y="5257800"/>
            <a:ext cx="77152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648200"/>
            <a:ext cx="2743200" cy="1905000"/>
          </a:xfrm>
        </p:spPr>
        <p:txBody>
          <a:bodyPr/>
          <a:lstStyle>
            <a:lvl1pPr>
              <a:defRPr sz="140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6858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0050" y="1871663"/>
            <a:ext cx="7772400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MS PGothic" charset="-128"/>
          <a:cs typeface="MS PGothic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MS PGothic" charset="-128"/>
          <a:cs typeface="MS PGothic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MS PGothic" charset="-128"/>
          <a:cs typeface="MS PGothic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  <a:ea typeface="MS PGothic" charset="-128"/>
          <a:cs typeface="MS PGothic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00ADC6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00ADC6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00ADC6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00ADC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333333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rgbClr val="333333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333333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rgbClr val="333333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333333"/>
          </a:solidFill>
          <a:latin typeface="Arial" charset="0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33333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33333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33333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333333"/>
          </a:solidFill>
          <a:latin typeface="+mn-lt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cid:7CD6EB57-5767-4254-B337-8BE1D70A2B2B" TargetMode="Externa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feature=player_detailpage&amp;v=M_mfMLuRwJQ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 sz="quarter"/>
          </p:nvPr>
        </p:nvSpPr>
        <p:spPr>
          <a:xfrm>
            <a:off x="685800" y="1905000"/>
            <a:ext cx="7772400" cy="1470025"/>
          </a:xfrm>
        </p:spPr>
        <p:txBody>
          <a:bodyPr/>
          <a:lstStyle/>
          <a:p>
            <a:r>
              <a:rPr lang="en-GB" sz="8800" dirty="0"/>
              <a:t>ASTHMA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7524328" cy="356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dirty="0"/>
              <a:t>What is Asthma </a:t>
            </a:r>
          </a:p>
        </p:txBody>
      </p:sp>
      <p:sp>
        <p:nvSpPr>
          <p:cNvPr id="921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cid:7CD6EB57-5767-4254-B337-8BE1D70A2B2B"/>
          <p:cNvPicPr/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440738" cy="5760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dirty="0"/>
              <a:t>Who gets asthma?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330" y="1438176"/>
            <a:ext cx="2024697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s://s-media-cache-ak0.pinimg.com/236x/eb/66/2f/eb662f5c69f05cfe33c4eb0ec88c58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38176"/>
            <a:ext cx="22479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e1.mm.bing.net/th?&amp;id=OIP.M0f48eceb882c841d19744074e9091118o1&amp;w=300&amp;h=300&amp;c=0&amp;pid=1.9&amp;rs=0&amp;p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38176"/>
            <a:ext cx="2232248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3096"/>
            <a:ext cx="2376264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788025"/>
            <a:ext cx="1868413" cy="1648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16920"/>
            <a:ext cx="2088232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ultiply 1"/>
          <p:cNvSpPr/>
          <p:nvPr/>
        </p:nvSpPr>
        <p:spPr bwMode="auto">
          <a:xfrm>
            <a:off x="0" y="1749016"/>
            <a:ext cx="1547664" cy="1969120"/>
          </a:xfrm>
          <a:prstGeom prst="mathMultiply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381000"/>
            <a:ext cx="6228692" cy="762000"/>
          </a:xfrm>
        </p:spPr>
        <p:txBody>
          <a:bodyPr/>
          <a:lstStyle/>
          <a:p>
            <a:r>
              <a:rPr lang="en-GB" dirty="0"/>
              <a:t>Asthma Medicines </a:t>
            </a:r>
          </a:p>
        </p:txBody>
      </p:sp>
      <p:sp>
        <p:nvSpPr>
          <p:cNvPr id="1126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844824"/>
            <a:ext cx="7772400" cy="386238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Most children with asthma will have a blue inhaler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Lots of children with asthma will also have a brown inhaler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2232248" cy="141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495801"/>
            <a:ext cx="2376264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140" y="4529679"/>
            <a:ext cx="1800200" cy="1661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467955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Reliever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96136" y="4529679"/>
            <a:ext cx="165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Preventer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9672" y="4005064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   You must use a spacer device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https://www.youtube.com/watch?feature=player_detailpage&amp;v=M_mfMLuRwJQ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235967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Why and how to use a spacer? </a:t>
            </a:r>
          </a:p>
        </p:txBody>
      </p:sp>
    </p:spTree>
    <p:extLst>
      <p:ext uri="{BB962C8B-B14F-4D97-AF65-F5344CB8AC3E}">
        <p14:creationId xmlns:p14="http://schemas.microsoft.com/office/powerpoint/2010/main" val="172442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dirty="0"/>
              <a:t>In an Emergency…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Call for adult help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Try not to panic – be reassuring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Help your friend to use their inhaler (one spray and 5 breaths)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dirty="0"/>
              <a:t>In School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GB" dirty="0"/>
              <a:t>DO know where your Inhaler and Spacer are kept.</a:t>
            </a:r>
          </a:p>
          <a:p>
            <a:endParaRPr lang="en-GB" dirty="0"/>
          </a:p>
          <a:p>
            <a:r>
              <a:rPr lang="en-GB" dirty="0"/>
              <a:t>You will have a school asthma plan which you should sign</a:t>
            </a:r>
          </a:p>
          <a:p>
            <a:endParaRPr lang="en-GB" dirty="0"/>
          </a:p>
          <a:p>
            <a:r>
              <a:rPr lang="en-GB" dirty="0"/>
              <a:t>Talk to an adult if you are feeling unwell or if you can see your friend is unwell.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>
          <a:xfrm>
            <a:off x="251520" y="1412776"/>
            <a:ext cx="8280598" cy="1470025"/>
          </a:xfrm>
        </p:spPr>
        <p:txBody>
          <a:bodyPr/>
          <a:lstStyle/>
          <a:p>
            <a:r>
              <a:rPr lang="en-GB" dirty="0"/>
              <a:t>Your School wants to help you!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323528" y="2060848"/>
            <a:ext cx="7200800" cy="4032448"/>
          </a:xfrm>
        </p:spPr>
        <p:txBody>
          <a:bodyPr/>
          <a:lstStyle/>
          <a:p>
            <a:r>
              <a:rPr lang="en-GB" dirty="0"/>
              <a:t>An asthma register (list of children with asthma)</a:t>
            </a:r>
          </a:p>
          <a:p>
            <a:endParaRPr lang="en-GB" dirty="0"/>
          </a:p>
          <a:p>
            <a:r>
              <a:rPr lang="en-GB" dirty="0"/>
              <a:t>School asthma plans (for children with asthma)</a:t>
            </a:r>
          </a:p>
          <a:p>
            <a:endParaRPr lang="en-GB" dirty="0"/>
          </a:p>
          <a:p>
            <a:r>
              <a:rPr lang="en-GB" dirty="0"/>
              <a:t>Emergency Kit (You must not touch these) </a:t>
            </a:r>
          </a:p>
          <a:p>
            <a:endParaRPr lang="en-GB" dirty="0"/>
          </a:p>
          <a:p>
            <a:r>
              <a:rPr lang="en-GB" dirty="0"/>
              <a:t>Training/Information for everyone!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377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GB" sz="60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05536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3"/>
          <p:cNvSpPr>
            <a:spLocks noGrp="1"/>
          </p:cNvSpPr>
          <p:nvPr>
            <p:ph type="title"/>
          </p:nvPr>
        </p:nvSpPr>
        <p:spPr>
          <a:xfrm>
            <a:off x="381000" y="4648200"/>
            <a:ext cx="3657600" cy="1905000"/>
          </a:xfrm>
        </p:spPr>
        <p:txBody>
          <a:bodyPr/>
          <a:lstStyle/>
          <a:p>
            <a:r>
              <a:rPr lang="en-US" b="0"/>
              <a:t>Whittington Health</a:t>
            </a:r>
            <a:br>
              <a:rPr lang="en-US" b="0"/>
            </a:br>
            <a:r>
              <a:rPr lang="en-US" b="0"/>
              <a:t>Magdala Avenue</a:t>
            </a:r>
            <a:br>
              <a:rPr lang="en-US" b="0"/>
            </a:br>
            <a:r>
              <a:rPr lang="en-US" b="0"/>
              <a:t>London</a:t>
            </a:r>
            <a:br>
              <a:rPr lang="en-US" b="0"/>
            </a:br>
            <a:r>
              <a:rPr lang="en-US" b="0"/>
              <a:t>N19 5NF</a:t>
            </a:r>
            <a:br>
              <a:rPr lang="en-US" b="0"/>
            </a:br>
            <a:r>
              <a:rPr lang="en-US" b="0"/>
              <a:t>7272 </a:t>
            </a:r>
            <a:br>
              <a:rPr lang="en-US" b="0"/>
            </a:br>
            <a:r>
              <a:rPr lang="en-US" b="0"/>
              <a:t>Tel:	020 3070</a:t>
            </a:r>
            <a:br>
              <a:rPr lang="en-US" b="0"/>
            </a:br>
            <a:r>
              <a:rPr lang="en-US" b="0"/>
              <a:t>Fax:	020 7288 5550</a:t>
            </a:r>
            <a:br>
              <a:rPr lang="en-US" b="0"/>
            </a:br>
            <a:r>
              <a:rPr lang="en-US" b="0"/>
              <a:t>Website:	www.whittington.nhs.uk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Corporate Presentation Template 191110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Corporate Presentation Template 191110">
      <a:majorFont>
        <a:latin typeface=""/>
        <a:ea typeface="MS PGothic"/>
        <a:cs typeface="MS PGothic"/>
      </a:majorFont>
      <a:minorFont>
        <a:latin typeface=""/>
        <a:ea typeface="MS PGothic"/>
        <a:cs typeface="MS PGothi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10F97FB64B83409DA44C6855F83BB3" ma:contentTypeVersion="11" ma:contentTypeDescription="Create a new document." ma:contentTypeScope="" ma:versionID="9ca77497a71d1ec27aa71b2c7cd6c19d">
  <xsd:schema xmlns:xsd="http://www.w3.org/2001/XMLSchema" xmlns:xs="http://www.w3.org/2001/XMLSchema" xmlns:p="http://schemas.microsoft.com/office/2006/metadata/properties" xmlns:ns2="f969ef10-9e90-4cbb-99be-09d4f1fc53ec" xmlns:ns3="9c0aec49-3244-4de5-9c59-9f394523f0f5" targetNamespace="http://schemas.microsoft.com/office/2006/metadata/properties" ma:root="true" ma:fieldsID="ee3b92ab2df005e2533525880fdfe090" ns2:_="" ns3:_="">
    <xsd:import namespace="f969ef10-9e90-4cbb-99be-09d4f1fc53ec"/>
    <xsd:import namespace="9c0aec49-3244-4de5-9c59-9f394523f0f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69ef10-9e90-4cbb-99be-09d4f1fc53e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0cab18eb-021e-4226-a906-983f201e38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0aec49-3244-4de5-9c59-9f394523f0f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e0dee72-31b2-4298-934b-c5c3be26377b}" ma:internalName="TaxCatchAll" ma:showField="CatchAllData" ma:web="9c0aec49-3244-4de5-9c59-9f394523f0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969ef10-9e90-4cbb-99be-09d4f1fc53ec">
      <Terms xmlns="http://schemas.microsoft.com/office/infopath/2007/PartnerControls"/>
    </lcf76f155ced4ddcb4097134ff3c332f>
    <TaxCatchAll xmlns="9c0aec49-3244-4de5-9c59-9f394523f0f5" xsi:nil="true"/>
  </documentManagement>
</p:properties>
</file>

<file path=customXml/itemProps1.xml><?xml version="1.0" encoding="utf-8"?>
<ds:datastoreItem xmlns:ds="http://schemas.openxmlformats.org/officeDocument/2006/customXml" ds:itemID="{FD63F0B5-F3D5-4815-8F9F-2761600C7C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69ef10-9e90-4cbb-99be-09d4f1fc53ec"/>
    <ds:schemaRef ds:uri="9c0aec49-3244-4de5-9c59-9f394523f0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4AB160-F93A-4D23-B551-3A2C2A1800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136E04-42D5-41F3-9299-29A119BC6068}">
  <ds:schemaRefs>
    <ds:schemaRef ds:uri="http://schemas.microsoft.com/office/2006/metadata/properties"/>
    <ds:schemaRef ds:uri="http://schemas.microsoft.com/office/infopath/2007/PartnerControls"/>
    <ds:schemaRef ds:uri="f969ef10-9e90-4cbb-99be-09d4f1fc53ec"/>
    <ds:schemaRef ds:uri="9c0aec49-3244-4de5-9c59-9f394523f0f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Corporate Presentation Template 191110.pot</Template>
  <TotalTime>5917</TotalTime>
  <Words>524</Words>
  <Application>Microsoft Office PowerPoint</Application>
  <PresentationFormat>On-screen Show (4:3)</PresentationFormat>
  <Paragraphs>77</Paragraphs>
  <Slides>10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Times</vt:lpstr>
      <vt:lpstr>3_Corporate Presentation Template 191110</vt:lpstr>
      <vt:lpstr>ASTHMA</vt:lpstr>
      <vt:lpstr>What is Asthma </vt:lpstr>
      <vt:lpstr>Who gets asthma? </vt:lpstr>
      <vt:lpstr>Asthma Medicines </vt:lpstr>
      <vt:lpstr>https://www.youtube.com/watch?feature=player_detailpage&amp;v=M_mfMLuRwJQ    </vt:lpstr>
      <vt:lpstr>In an Emergency…</vt:lpstr>
      <vt:lpstr>In School</vt:lpstr>
      <vt:lpstr>Your School wants to help you!</vt:lpstr>
      <vt:lpstr>Any Questions?</vt:lpstr>
      <vt:lpstr>Whittington Health Magdala Avenue London N19 5NF 7272  Tel: 020 3070 Fax: 020 7288 5550 Website: www.whittington.nhs.uk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nickola.rickard@nhs.net</dc:creator>
  <cp:lastModifiedBy>Johnson-Murphy Sarah (LSCFT)</cp:lastModifiedBy>
  <cp:revision>216</cp:revision>
  <dcterms:created xsi:type="dcterms:W3CDTF">2013-09-24T14:02:25Z</dcterms:created>
  <dcterms:modified xsi:type="dcterms:W3CDTF">2026-03-19T10:35:36Z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0x0101004010F97FB64B83409DA44C6855F83BB3</vt:lpwstr>
  </property>
</Properties>
</file>